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59" r:id="rId6"/>
    <p:sldId id="264" r:id="rId7"/>
    <p:sldId id="260" r:id="rId8"/>
    <p:sldId id="262" r:id="rId9"/>
    <p:sldId id="261" r:id="rId10"/>
    <p:sldId id="272" r:id="rId11"/>
    <p:sldId id="266" r:id="rId12"/>
    <p:sldId id="268" r:id="rId13"/>
    <p:sldId id="263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0099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08" autoAdjust="0"/>
    <p:restoredTop sz="94641" autoAdjust="0"/>
  </p:normalViewPr>
  <p:slideViewPr>
    <p:cSldViewPr>
      <p:cViewPr varScale="1">
        <p:scale>
          <a:sx n="41" d="100"/>
          <a:sy n="41" d="100"/>
        </p:scale>
        <p:origin x="5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87A99F-1B00-4506-8FA8-0B8D7DCA90A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3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7" name="Picture 95" descr="Ocean-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1447800"/>
            <a:ext cx="6199187" cy="18573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24000"/>
            <a:ext cx="6096000" cy="11430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DA1AC3-ABC9-41D8-8FB3-850EBF05B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ADF6F-1E8B-486A-A7D6-AADD3ECAC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929F8-5A82-4748-81D8-26575775B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8CFA-38A6-4BF2-A57E-D2CC1FE1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3687D-258F-4D6A-9D99-1E081DEDD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B0A0-96C9-4CEA-9307-2B8B697D2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C831F-3DED-4892-AF52-4FCE95C4E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BA26D-950B-445F-8B90-B0544B6E6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0E6B3-A339-4278-A035-ED9FECF45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4716F-4A6A-4F46-8EA1-99752C70E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A759A-26C5-425D-B4AA-28C1851FC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D508FC-3A34-4BE9-88BC-E1F47370D5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0mTTNLJU4" TargetMode="External"/><Relationship Id="rId2" Type="http://schemas.openxmlformats.org/officeDocument/2006/relationships/hyperlink" Target="https://www.youtube.com/watch?v=8J8Bj5LLUOY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cl7lOBove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SsqtHd2UN6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aphi8ypW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9Z7rfYU6k" TargetMode="External"/><Relationship Id="rId2" Type="http://schemas.openxmlformats.org/officeDocument/2006/relationships/hyperlink" Target="https://www.youtube.com/watch?v=9GQTldiv8t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1066800"/>
          </a:xfrm>
        </p:spPr>
        <p:txBody>
          <a:bodyPr/>
          <a:lstStyle/>
          <a:p>
            <a:r>
              <a:rPr lang="cs-CZ" b="1" dirty="0"/>
              <a:t>ŽELVY</a:t>
            </a:r>
            <a:endParaRPr lang="en-US" b="1" dirty="0"/>
          </a:p>
        </p:txBody>
      </p:sp>
      <p:pic>
        <p:nvPicPr>
          <p:cNvPr id="27653" name="Picture 5" descr="Turtles_Costa_Rica_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420938"/>
            <a:ext cx="5837238" cy="3373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CBF1B-DA5B-420B-A46C-FFA4E9CC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kajmanka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0AE876-68D3-4EEF-AF68-2E5681B341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1FD6278-0D53-4B5E-AA62-71A69C420A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https://www.youtube.com/watch?v=8J8Bj5LLUOY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4ABB839-4618-44A1-B757-3EC8F0271369}"/>
              </a:ext>
            </a:extLst>
          </p:cNvPr>
          <p:cNvSpPr/>
          <p:nvPr/>
        </p:nvSpPr>
        <p:spPr>
          <a:xfrm>
            <a:off x="2286000" y="30135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https://www.youtube.com/watch?v=zf0mTTNLJU4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51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3165475" cy="808038"/>
          </a:xfrm>
        </p:spPr>
        <p:txBody>
          <a:bodyPr/>
          <a:lstStyle/>
          <a:p>
            <a:pPr algn="l"/>
            <a:r>
              <a:rPr lang="cs-CZ" sz="2400" b="1"/>
              <a:t>Opakování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249737"/>
          </a:xfrm>
        </p:spPr>
        <p:txBody>
          <a:bodyPr/>
          <a:lstStyle/>
          <a:p>
            <a:r>
              <a:rPr lang="pl-PL" sz="2400"/>
              <a:t>Čím je kryto tělo želv?</a:t>
            </a:r>
          </a:p>
          <a:p>
            <a:endParaRPr lang="cs-CZ" sz="2400"/>
          </a:p>
          <a:p>
            <a:r>
              <a:rPr lang="cs-CZ" sz="2400"/>
              <a:t>Mají želvy zuby? Čím rozmělňují potravu?</a:t>
            </a:r>
          </a:p>
          <a:p>
            <a:endParaRPr lang="cs-CZ" sz="2400"/>
          </a:p>
          <a:p>
            <a:r>
              <a:rPr lang="cs-CZ" sz="2400"/>
              <a:t>Které druhy želv jsou převážně masožravé - vodní, nebo suchozemské?</a:t>
            </a:r>
          </a:p>
          <a:p>
            <a:endParaRPr lang="cs-CZ" sz="2400"/>
          </a:p>
          <a:p>
            <a:r>
              <a:rPr lang="cs-CZ" sz="2400"/>
              <a:t>Která z želv žije na jihu Moravy a je zde původním druhem?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3814763" cy="808038"/>
          </a:xfrm>
        </p:spPr>
        <p:txBody>
          <a:bodyPr/>
          <a:lstStyle/>
          <a:p>
            <a:pPr algn="l"/>
            <a:r>
              <a:rPr lang="cs-CZ" sz="2400" b="1"/>
              <a:t>Opakování - odpovědi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/>
              <a:t>Čím je kryto tělo želv?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/>
              <a:t>		</a:t>
            </a:r>
            <a:r>
              <a:rPr lang="cs-CZ" sz="2400">
                <a:solidFill>
                  <a:srgbClr val="FF0000"/>
                </a:solidFill>
              </a:rPr>
              <a:t>Krunýřem</a:t>
            </a:r>
          </a:p>
          <a:p>
            <a:pPr>
              <a:lnSpc>
                <a:spcPct val="90000"/>
              </a:lnSpc>
            </a:pPr>
            <a:r>
              <a:rPr lang="cs-CZ" sz="2400"/>
              <a:t>Mají želvy zuby? Čím rozmělňují potravu?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/>
              <a:t>		</a:t>
            </a:r>
            <a:r>
              <a:rPr lang="cs-CZ" sz="2400">
                <a:solidFill>
                  <a:srgbClr val="FF0000"/>
                </a:solidFill>
              </a:rPr>
              <a:t>Nemají, potravu rozmělňují rohovitými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FF0000"/>
                </a:solidFill>
              </a:rPr>
              <a:t>		výstupky čelistí</a:t>
            </a:r>
          </a:p>
          <a:p>
            <a:pPr>
              <a:lnSpc>
                <a:spcPct val="90000"/>
              </a:lnSpc>
            </a:pPr>
            <a:r>
              <a:rPr lang="cs-CZ" sz="2400"/>
              <a:t>Které druhy želv jsou převážně masožravé - vodní, nebo suchozemské?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/>
              <a:t>		</a:t>
            </a:r>
            <a:r>
              <a:rPr lang="cs-CZ" sz="2400">
                <a:solidFill>
                  <a:srgbClr val="FF0000"/>
                </a:solidFill>
              </a:rPr>
              <a:t>Vodní</a:t>
            </a:r>
          </a:p>
          <a:p>
            <a:pPr>
              <a:lnSpc>
                <a:spcPct val="90000"/>
              </a:lnSpc>
            </a:pPr>
            <a:r>
              <a:rPr lang="cs-CZ" sz="2400"/>
              <a:t>Která z želv žije na jihu Moravy a je zde původním druhem?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/>
              <a:t>		</a:t>
            </a:r>
            <a:r>
              <a:rPr lang="cs-CZ" sz="2400">
                <a:solidFill>
                  <a:srgbClr val="FF0000"/>
                </a:solidFill>
              </a:rPr>
              <a:t>Želva bahenní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3814763" cy="519113"/>
          </a:xfrm>
        </p:spPr>
        <p:txBody>
          <a:bodyPr/>
          <a:lstStyle/>
          <a:p>
            <a:pPr algn="l"/>
            <a:r>
              <a:rPr lang="cs-CZ" sz="4000"/>
              <a:t>Citace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r>
              <a:rPr lang="cs-CZ" sz="1200"/>
              <a:t>www.office.microsoft.com</a:t>
            </a:r>
          </a:p>
          <a:p>
            <a:r>
              <a:rPr lang="cs-CZ" sz="1200"/>
              <a:t>Index.php?title=Datei:Turtles Costa Rica.jpg&amp;filetimestamp=20070113104149. In Wikipedia : the free encyclopedia [online]. St. Petersburg (Florida) : Wikipedia Foundation, 11:41, 13. Jan. 2007 [cit. 2011-10-23]. Dostupné z WWW: &lt;http://de.wikipedia.org/w/index.php?title=Datei:Turtles_Costa_Rica.jpg&amp;filetimestamp=20070113104149&gt;.</a:t>
            </a:r>
          </a:p>
          <a:p>
            <a:r>
              <a:rPr lang="cs-CZ" sz="1200"/>
              <a:t>Archivo:Testudo hermanni esquelet.jpg. In Wikipedia : the free encyclopedia [online]. St. Petersburg (Florida) : Wikipedia Foundation, 00:46 7 feb 2008 [cit. 2011-10-23]. Dostupné z WWW: &lt;http://es.wikipedia.org/wiki/Archivo:Testudo_hermanni_esquelet.jpg&gt;.</a:t>
            </a:r>
          </a:p>
          <a:p>
            <a:r>
              <a:rPr lang="cs-CZ" sz="1200"/>
              <a:t>File:Furculachelys.JPG. In Wikipedia : the free encyclopedia [online]. St. Petersburg (Florida) : Wikipedia Foundation, 08:05, 16 apr 2007 [cit. 2011-10-23]. Dostupné z WWW: &lt;http://it.wikipedia.org/wiki/File:Furculachelys.JPG&gt;.</a:t>
            </a:r>
          </a:p>
          <a:p>
            <a:r>
              <a:rPr lang="cs-CZ" sz="1200"/>
              <a:t>Index.php?title=Datei:Giant Tortoise.JPG&amp;filetimestamp=20090322180835. In Wikipedia : the free encyclopedia [online]. St. Petersburg (Florida) : Wikipedia Foundation, 19:08, 22. Mär. 2009 [cit. 2011-10-23]. Dostupné z WWW: &lt;http://de.wikipedia.org/w/index.php?title=Datei:Giant_Tortoise.JPG&amp;filetimestamp=20090322180835&gt;.</a:t>
            </a:r>
          </a:p>
          <a:p>
            <a:r>
              <a:rPr lang="cs-CZ" sz="1200"/>
              <a:t>Index.php?title=Datei:Testudo hermanni hermanni Mallorca 02.jpg&amp;filetimestamp=20060803194100. In Wikipedia : the free encyclopedia [online]. St. Petersburg (Florida) : Wikipedia Foundation, 20:41, 3. Aug. 2006 Vorschaubild der Version vom 3. August 2006, 20:41 Uhr [cit. 2011-10-23]. Dostupné z WWW: &lt;http://de.wikipedia.org/w/index.php?title=Datei:Testudo_hermanni_hermanni_Mallorca_02.jpg&amp;filetimestamp=20060803194100&gt;.</a:t>
            </a:r>
          </a:p>
          <a:p>
            <a:r>
              <a:rPr lang="cs-CZ" sz="1200"/>
              <a:t>Файл:Testudo horsfieldii; Baikonur 001.jpg. In Wikipedia : the free encyclopedia [online]. St. Petersburg (Florida) : Wikipedia Foundation, 13:32, 23 января 2011 [cit. 2011-10-23]. Dostupné z WWW: &lt;http://ru.wikipedia.org/wiki/Файл:Testudo_horsfieldii;_Baikonur_001.jpg&gt;.</a:t>
            </a:r>
          </a:p>
          <a:p>
            <a:pPr>
              <a:buFontTx/>
              <a:buNone/>
            </a:pPr>
            <a:endParaRPr lang="cs-CZ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7772400" cy="3581400"/>
          </a:xfrm>
        </p:spPr>
        <p:txBody>
          <a:bodyPr/>
          <a:lstStyle/>
          <a:p>
            <a:r>
              <a:rPr lang="cs-CZ" sz="1200"/>
              <a:t>Index.php?title=Datei:Emys.jpg&amp;filetimestamp=20070326190333. In Wikipedia : the free encyclopedia [online]. St. Petersburg (Florida) : Wikipedia Foundation, 20:03, 26. Mär. 2007 [cit. 2011-10-23]. Dostupné z WWW: &lt;http://de.wikipedia.org/w/index.php?title=Datei:Emys.jpg&amp;filetimestamp=20070326190333&gt;.</a:t>
            </a:r>
          </a:p>
          <a:p>
            <a:r>
              <a:rPr lang="cs-CZ" sz="1200"/>
              <a:t>Archivo:Trachemys Scripta Elegans 02.jpg. In Wikipedia : the free encyclopedia [online]. St. Petersburg (Florida) : Wikipedia Foundation, 22:09 4 oct 2009 [cit. 2011-10-23]. Dostupné z WWW: &lt;http://es.wikipedia.org/wiki/Archivo:Trachemys_Scripta_Elegans_02.jpg&gt;.</a:t>
            </a:r>
          </a:p>
          <a:p>
            <a:r>
              <a:rPr lang="cs-CZ" sz="1200"/>
              <a:t>Archivo:Turle124.jpg. In Wikipedia : the free encyclopedia [online]. St. Petersburg (Florida) : Wikipedia Foundation, 02:15 14 nov 2006 [cit. 2011-10-23]. Dostupné z WWW: &lt;http://es.wikipedia.org/wiki/Archivo:Turle124.jpg&gt;.</a:t>
            </a:r>
          </a:p>
          <a:p>
            <a:r>
              <a:rPr lang="cs-CZ" sz="1200"/>
              <a:t>Soubor:Hawaii turtle 2.JPG. In Wikipedia : the free encyclopedia [online]. St. Petersburg (Florida) : Wikipedia Foundation, 29. 7. 2007, 22:41 [cit. 2011-10-23]. Dostupné z WWW: &lt;http://cs.wikipedia.org/wiki/Soubor:Hawaii_turtle_2.JPG&gt;.</a:t>
            </a:r>
          </a:p>
          <a:p>
            <a:r>
              <a:rPr lang="cs-CZ" sz="1200"/>
              <a:t>Index.php?title=Datei:Groessenvergleich Lederschildkroete.JPG&amp;filetimestamp=20090622002025. In Wikipedia : the free encyclopedia [online]. St. Petersburg (Florida) : Wikipedia Foundation, 01:20, 22. Jun. 2009 [cit. 2011-10-23]. Dostupné z WWW: &lt;http://de.wikipedia.org/w/index.php?title=Datei:Groessenvergleich_Lederschildkroete.JPG&amp;filetimestamp=20090622002025&gt;.</a:t>
            </a:r>
          </a:p>
          <a:p>
            <a:endParaRPr lang="cs-CZ" sz="1200"/>
          </a:p>
          <a:p>
            <a:endParaRPr lang="cs-CZ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tělo mají kryto </a:t>
            </a:r>
            <a:r>
              <a:rPr lang="cs-CZ" b="1" dirty="0"/>
              <a:t>krunýřem</a:t>
            </a:r>
            <a:r>
              <a:rPr lang="cs-CZ" dirty="0"/>
              <a:t>, </a:t>
            </a:r>
            <a:r>
              <a:rPr lang="cs-CZ" dirty="0" err="1"/>
              <a:t>vyjímečně</a:t>
            </a:r>
            <a:r>
              <a:rPr lang="cs-CZ" dirty="0"/>
              <a:t> silnou kůží</a:t>
            </a:r>
          </a:p>
          <a:p>
            <a:pPr>
              <a:lnSpc>
                <a:spcPct val="90000"/>
              </a:lnSpc>
            </a:pPr>
            <a:r>
              <a:rPr lang="cs-CZ" dirty="0"/>
              <a:t>krunýř tvoří kostěné desky kryté rohovitými štítky</a:t>
            </a:r>
          </a:p>
          <a:p>
            <a:pPr>
              <a:lnSpc>
                <a:spcPct val="90000"/>
              </a:lnSpc>
            </a:pPr>
            <a:r>
              <a:rPr lang="cs-CZ" dirty="0"/>
              <a:t>krunýř je přirostlý k obratlům a žebrům</a:t>
            </a:r>
          </a:p>
          <a:p>
            <a:pPr>
              <a:lnSpc>
                <a:spcPct val="90000"/>
              </a:lnSpc>
            </a:pPr>
            <a:r>
              <a:rPr lang="cs-CZ" dirty="0"/>
              <a:t>většina želv zatahuje do krunýře hlavu, končetiny i ocas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/>
              <a:t>kostra želvy zelenavé</a:t>
            </a:r>
          </a:p>
        </p:txBody>
      </p:sp>
      <p:pic>
        <p:nvPicPr>
          <p:cNvPr id="44038" name="Picture 6" descr="Testudo_hermanni_esquelet_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484313"/>
            <a:ext cx="5688013" cy="48164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končetiny mohou být opatřeny plovacími blánami a drápky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bezzubé čelisti</a:t>
            </a:r>
            <a:r>
              <a:rPr lang="cs-CZ" sz="2400" dirty="0"/>
              <a:t> jsou pokryté výčnělky z rohoviny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želvy žijí na souši i ve vodě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suchozemské želvy jsou </a:t>
            </a:r>
            <a:r>
              <a:rPr lang="cs-CZ" sz="2400" b="1" dirty="0"/>
              <a:t>býložravé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vodní želvy jsou </a:t>
            </a:r>
            <a:r>
              <a:rPr lang="cs-CZ" sz="2400" b="1" dirty="0"/>
              <a:t>masožravé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mořské želvy mají končetiny přeměněny v ploutve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hlinkClick r:id="rId2"/>
              </a:rPr>
              <a:t>https://www.youtube.com/watch?v=Xcl7lOBoveE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Zástupci</a:t>
            </a:r>
            <a:br>
              <a:rPr lang="cs-CZ" sz="4000"/>
            </a:br>
            <a:r>
              <a:rPr lang="cs-CZ" sz="4000" b="1"/>
              <a:t>suchozemských </a:t>
            </a:r>
            <a:r>
              <a:rPr lang="cs-CZ" sz="4000"/>
              <a:t>želv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27088" y="2133600"/>
            <a:ext cx="2474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/>
              <a:t>želva žlutohnědá</a:t>
            </a:r>
          </a:p>
          <a:p>
            <a:pPr algn="ctr"/>
            <a:r>
              <a:rPr lang="cs-CZ" sz="1600"/>
              <a:t>(jižní Evropa)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133980" y="1989138"/>
            <a:ext cx="308449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/>
              <a:t>želva obrovská</a:t>
            </a:r>
          </a:p>
          <a:p>
            <a:pPr algn="ctr"/>
            <a:r>
              <a:rPr lang="cs-CZ" sz="1000" dirty="0">
                <a:hlinkClick r:id="rId2"/>
              </a:rPr>
              <a:t>https://www.youtube.com/watch?v=SsqtHd2UN6k</a:t>
            </a:r>
            <a:endParaRPr lang="cs-CZ" sz="1000" dirty="0"/>
          </a:p>
          <a:p>
            <a:pPr algn="ctr"/>
            <a:endParaRPr lang="cs-CZ" sz="1000" dirty="0"/>
          </a:p>
          <a:p>
            <a:pPr algn="ctr"/>
            <a:r>
              <a:rPr lang="cs-CZ" sz="1600" dirty="0"/>
              <a:t>(Seychely, atol </a:t>
            </a:r>
            <a:r>
              <a:rPr lang="cs-CZ" sz="1600" dirty="0" err="1"/>
              <a:t>Aldabra</a:t>
            </a:r>
            <a:r>
              <a:rPr lang="cs-CZ" sz="1600" dirty="0"/>
              <a:t>;</a:t>
            </a:r>
          </a:p>
          <a:p>
            <a:pPr algn="ctr"/>
            <a:r>
              <a:rPr lang="cs-CZ" sz="1600" dirty="0"/>
              <a:t> váha až 200 kg, věk až 300 let)</a:t>
            </a:r>
          </a:p>
        </p:txBody>
      </p:sp>
      <p:pic>
        <p:nvPicPr>
          <p:cNvPr id="31752" name="Picture 8" descr="Želva žlutohnědá - Furculachelys_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997200"/>
            <a:ext cx="3671888" cy="2828925"/>
          </a:xfrm>
        </p:spPr>
      </p:pic>
      <p:pic>
        <p:nvPicPr>
          <p:cNvPr id="31753" name="Picture 9" descr="Želva obrovská - Giant_Tortoise_u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90213" y="3406831"/>
            <a:ext cx="4608512" cy="27955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84213" y="1341438"/>
            <a:ext cx="3141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želva zelenavá</a:t>
            </a:r>
          </a:p>
          <a:p>
            <a:r>
              <a:rPr lang="cs-CZ" sz="1600"/>
              <a:t>(jižní Evropa;</a:t>
            </a:r>
          </a:p>
          <a:p>
            <a:r>
              <a:rPr lang="cs-CZ" sz="1600"/>
              <a:t> chovatelsky nejoblíbenější druh)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148263" y="1700213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želva čtyřprstá</a:t>
            </a:r>
          </a:p>
          <a:p>
            <a:r>
              <a:rPr lang="cs-CZ" sz="1600"/>
              <a:t>(volné stepi západní Asie)</a:t>
            </a:r>
            <a:endParaRPr lang="cs-CZ"/>
          </a:p>
        </p:txBody>
      </p:sp>
      <p:pic>
        <p:nvPicPr>
          <p:cNvPr id="41993" name="Picture 9" descr="Želva zelenavá - Testudo_hermanni_hermanni_Mallorca_02_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36838"/>
            <a:ext cx="3313113" cy="3173412"/>
          </a:xfrm>
        </p:spPr>
      </p:pic>
      <p:pic>
        <p:nvPicPr>
          <p:cNvPr id="41994" name="Picture 10" descr="Želva čtyřprstá - Testudo_horsfieldii;_Baikonur_001_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2781300"/>
            <a:ext cx="4535488" cy="29051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066800"/>
          </a:xfrm>
        </p:spPr>
        <p:txBody>
          <a:bodyPr/>
          <a:lstStyle/>
          <a:p>
            <a:r>
              <a:rPr lang="cs-CZ" sz="4000" dirty="0"/>
              <a:t>Zástupci</a:t>
            </a:r>
            <a:br>
              <a:rPr lang="cs-CZ" sz="4000" dirty="0"/>
            </a:br>
            <a:r>
              <a:rPr lang="cs-CZ" sz="4000" b="1" dirty="0"/>
              <a:t>sladkovodních</a:t>
            </a:r>
            <a:r>
              <a:rPr lang="cs-CZ" sz="4000" dirty="0"/>
              <a:t> želv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268538" y="1773238"/>
            <a:ext cx="47513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dirty="0"/>
              <a:t>želva bahenní</a:t>
            </a:r>
          </a:p>
          <a:p>
            <a:r>
              <a:rPr lang="cs-CZ" sz="1600" dirty="0"/>
              <a:t>(stojaté vody střední Evropy;</a:t>
            </a:r>
          </a:p>
          <a:p>
            <a:r>
              <a:rPr lang="cs-CZ" sz="1600" dirty="0"/>
              <a:t>u nás jediný původní druh na dolním toku Moravy;</a:t>
            </a:r>
          </a:p>
          <a:p>
            <a:r>
              <a:rPr lang="cs-CZ" sz="1600" dirty="0"/>
              <a:t>kriticky ohrožený druh)</a:t>
            </a:r>
          </a:p>
          <a:p>
            <a:endParaRPr lang="cs-CZ" dirty="0"/>
          </a:p>
        </p:txBody>
      </p:sp>
      <p:pic>
        <p:nvPicPr>
          <p:cNvPr id="33801" name="Picture 9" descr="Želva bahenní - Emys_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3644523"/>
            <a:ext cx="4608513" cy="3017838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AA2C30-38F0-47FC-A020-06516B5A0E28}"/>
              </a:ext>
            </a:extLst>
          </p:cNvPr>
          <p:cNvSpPr/>
          <p:nvPr/>
        </p:nvSpPr>
        <p:spPr>
          <a:xfrm>
            <a:off x="2286000" y="30135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https://www.youtube.com/watch?v=Myaphi8ypWc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08037"/>
          </a:xfrm>
        </p:spPr>
        <p:txBody>
          <a:bodyPr/>
          <a:lstStyle/>
          <a:p>
            <a:r>
              <a:rPr lang="cs-CZ" sz="2400"/>
              <a:t>želva nádherná</a:t>
            </a:r>
            <a:endParaRPr lang="cs-CZ" sz="160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68313" y="1412875"/>
            <a:ext cx="85074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1600"/>
              <a:t> je nejvíce chovaným druhem sladkovodních želv na světě</a:t>
            </a:r>
          </a:p>
          <a:p>
            <a:pPr>
              <a:buFontTx/>
              <a:buChar char="•"/>
            </a:pPr>
            <a:r>
              <a:rPr lang="cs-CZ" sz="1600"/>
              <a:t> původem je z jihovýchodu USA, Střední Ameriky a severozápadu Jižní Ameriky</a:t>
            </a:r>
          </a:p>
          <a:p>
            <a:pPr>
              <a:buFontTx/>
              <a:buChar char="•"/>
            </a:pPr>
            <a:r>
              <a:rPr lang="cs-CZ" sz="1600"/>
              <a:t> jako nepůvodní druh se objevuje i ve střední Evropě a vytěsňuje vzácnou želvu bahenní</a:t>
            </a:r>
            <a:br>
              <a:rPr lang="cs-CZ" sz="1600"/>
            </a:br>
            <a:endParaRPr lang="cs-CZ" sz="1600"/>
          </a:p>
        </p:txBody>
      </p:sp>
      <p:pic>
        <p:nvPicPr>
          <p:cNvPr id="38920" name="Picture 8" descr="Želva nádherná - Trachemys_Scripta_Elegans_02_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924175"/>
            <a:ext cx="4465638" cy="2741613"/>
          </a:xfrm>
        </p:spPr>
      </p:pic>
      <p:pic>
        <p:nvPicPr>
          <p:cNvPr id="38921" name="Picture 9" descr="Želva nádherná - Turle124_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852738"/>
            <a:ext cx="3810000" cy="2847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720"/>
            <a:ext cx="7772400" cy="1224136"/>
          </a:xfrm>
        </p:spPr>
        <p:txBody>
          <a:bodyPr/>
          <a:lstStyle/>
          <a:p>
            <a:r>
              <a:rPr lang="cs-CZ" sz="4000" dirty="0"/>
              <a:t>Zástupci</a:t>
            </a:r>
            <a:br>
              <a:rPr lang="cs-CZ" sz="4000" dirty="0"/>
            </a:br>
            <a:r>
              <a:rPr lang="cs-CZ" sz="4000" b="1" dirty="0"/>
              <a:t>mořských</a:t>
            </a:r>
            <a:r>
              <a:rPr lang="cs-CZ" sz="4000" dirty="0"/>
              <a:t> želv</a:t>
            </a:r>
            <a:br>
              <a:rPr lang="cs-CZ" sz="4000" dirty="0"/>
            </a:br>
            <a:r>
              <a:rPr lang="cs-CZ" sz="2400" dirty="0">
                <a:hlinkClick r:id="rId2"/>
              </a:rPr>
              <a:t>https://www.youtube.com/watch?v=9GQTldiv8t0</a:t>
            </a:r>
            <a:br>
              <a:rPr lang="cs-CZ" sz="2400" dirty="0"/>
            </a:br>
            <a:r>
              <a:rPr lang="cs-CZ" sz="2400" dirty="0">
                <a:hlinkClick r:id="rId3"/>
              </a:rPr>
              <a:t>https://www.youtube.com/watch?v=WN9Z7rfYU6k</a:t>
            </a:r>
            <a:br>
              <a:rPr lang="cs-CZ" sz="2400" dirty="0"/>
            </a:br>
            <a:br>
              <a:rPr lang="cs-CZ" sz="2400" dirty="0"/>
            </a:br>
            <a:endParaRPr lang="cs-CZ" sz="4000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71550" y="2060575"/>
            <a:ext cx="3089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kareta obrovská</a:t>
            </a:r>
          </a:p>
          <a:p>
            <a:r>
              <a:rPr lang="cs-CZ" sz="1600"/>
              <a:t>(až 1,5 m dlouhá a váhy 250 kg)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219700" y="2060575"/>
            <a:ext cx="2919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kožatka velká</a:t>
            </a:r>
          </a:p>
          <a:p>
            <a:r>
              <a:rPr lang="cs-CZ" sz="1600"/>
              <a:t>(až 2 m dlouhá a váhy 600 kg)</a:t>
            </a:r>
          </a:p>
        </p:txBody>
      </p:sp>
      <p:pic>
        <p:nvPicPr>
          <p:cNvPr id="36872" name="Picture 8" descr="Kareta obrovská - Hawaii_turtle_2_u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2841625"/>
            <a:ext cx="3954463" cy="3059113"/>
          </a:xfrm>
        </p:spPr>
      </p:pic>
      <p:pic>
        <p:nvPicPr>
          <p:cNvPr id="36883" name="Picture 19" descr="Groessenvergleich_Lederschildkroete_u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7900" y="2852738"/>
            <a:ext cx="3960813" cy="30162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1214</Words>
  <Application>Microsoft Office PowerPoint</Application>
  <PresentationFormat>Předvádění na obrazovce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Arial</vt:lpstr>
      <vt:lpstr>Výchozí návrh</vt:lpstr>
      <vt:lpstr>ŽELVY</vt:lpstr>
      <vt:lpstr>Charakteristika</vt:lpstr>
      <vt:lpstr>kostra želvy zelenavé</vt:lpstr>
      <vt:lpstr>Prezentace aplikace PowerPoint</vt:lpstr>
      <vt:lpstr>Zástupci suchozemských želv</vt:lpstr>
      <vt:lpstr>Prezentace aplikace PowerPoint</vt:lpstr>
      <vt:lpstr>Zástupci sladkovodních želv</vt:lpstr>
      <vt:lpstr>želva nádherná</vt:lpstr>
      <vt:lpstr>Zástupci mořských želv https://www.youtube.com/watch?v=9GQTldiv8t0 https://www.youtube.com/watch?v=WN9Z7rfYU6k  </vt:lpstr>
      <vt:lpstr>kajmanka</vt:lpstr>
      <vt:lpstr>Opakování</vt:lpstr>
      <vt:lpstr>Opakování - odpovědi</vt:lpstr>
      <vt:lpstr>Citace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/>
  <cp:lastModifiedBy/>
  <cp:revision>18</cp:revision>
  <cp:lastPrinted>1601-01-01T00:00:00Z</cp:lastPrinted>
  <dcterms:created xsi:type="dcterms:W3CDTF">2000-05-26T15:13:20Z</dcterms:created>
  <dcterms:modified xsi:type="dcterms:W3CDTF">2020-12-08T13:00:21Z</dcterms:modified>
</cp:coreProperties>
</file>